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1" r:id="rId2"/>
    <p:sldId id="279" r:id="rId3"/>
    <p:sldId id="261" r:id="rId4"/>
    <p:sldId id="293" r:id="rId5"/>
    <p:sldId id="262" r:id="rId6"/>
    <p:sldId id="270" r:id="rId7"/>
    <p:sldId id="294" r:id="rId8"/>
    <p:sldId id="295" r:id="rId9"/>
    <p:sldId id="296" r:id="rId10"/>
    <p:sldId id="283" r:id="rId11"/>
    <p:sldId id="285" r:id="rId12"/>
    <p:sldId id="286" r:id="rId13"/>
    <p:sldId id="287" r:id="rId14"/>
    <p:sldId id="288" r:id="rId15"/>
    <p:sldId id="297" r:id="rId16"/>
    <p:sldId id="298" r:id="rId17"/>
    <p:sldId id="299" r:id="rId18"/>
    <p:sldId id="301" r:id="rId19"/>
    <p:sldId id="303" r:id="rId20"/>
    <p:sldId id="302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273" r:id="rId38"/>
    <p:sldId id="277" r:id="rId39"/>
    <p:sldId id="258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nande" initials="E" lastIdx="7" clrIdx="0">
    <p:extLst>
      <p:ext uri="{19B8F6BF-5375-455C-9EA6-DF929625EA0E}">
        <p15:presenceInfo xmlns:p15="http://schemas.microsoft.com/office/powerpoint/2012/main" xmlns="" userId="Ernan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3" autoAdjust="0"/>
    <p:restoredTop sz="89710" autoAdjust="0"/>
  </p:normalViewPr>
  <p:slideViewPr>
    <p:cSldViewPr>
      <p:cViewPr varScale="1">
        <p:scale>
          <a:sx n="82" d="100"/>
          <a:sy n="82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PLANILHA%20FINAL%20DE%20COLETA%20DE%20DADOS%20(1)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0.27500000000000002</c:v>
                </c:pt>
                <c:pt idx="1">
                  <c:v>0.27500000000000002</c:v>
                </c:pt>
                <c:pt idx="2">
                  <c:v>0.30000000000000016</c:v>
                </c:pt>
              </c:numCache>
            </c:numRef>
          </c:val>
        </c:ser>
        <c:overlap val="-25"/>
        <c:axId val="44108416"/>
        <c:axId val="44114304"/>
      </c:barChart>
      <c:catAx>
        <c:axId val="4410841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114304"/>
        <c:crosses val="autoZero"/>
        <c:auto val="1"/>
        <c:lblAlgn val="ctr"/>
        <c:lblOffset val="100"/>
      </c:catAx>
      <c:valAx>
        <c:axId val="44114304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441084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Indicadores!$D$50:$F$50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Indicadores!$D$51:$F$51</c:f>
              <c:numCache>
                <c:formatCode>0.0%</c:formatCode>
                <c:ptCount val="3"/>
                <c:pt idx="0">
                  <c:v>0.54545454545454541</c:v>
                </c:pt>
                <c:pt idx="1">
                  <c:v>0.90909090909090906</c:v>
                </c:pt>
                <c:pt idx="2">
                  <c:v>0.91666666666666652</c:v>
                </c:pt>
              </c:numCache>
            </c:numRef>
          </c:val>
        </c:ser>
        <c:overlap val="-25"/>
        <c:axId val="73592192"/>
        <c:axId val="75662464"/>
      </c:barChart>
      <c:catAx>
        <c:axId val="7359219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662464"/>
        <c:crosses val="autoZero"/>
        <c:auto val="1"/>
        <c:lblAlgn val="ctr"/>
        <c:lblOffset val="100"/>
      </c:catAx>
      <c:valAx>
        <c:axId val="75662464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35921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1.873182128367552E-2"/>
          <c:y val="0.28158283255061362"/>
          <c:w val="0.93131665529318985"/>
          <c:h val="0.5478153518456525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Indicadores!$D$55:$F$55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Indicadores!$D$56:$F$56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110615552"/>
        <c:axId val="118563584"/>
      </c:barChart>
      <c:catAx>
        <c:axId val="1106155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563584"/>
        <c:crosses val="autoZero"/>
        <c:auto val="1"/>
        <c:lblAlgn val="ctr"/>
        <c:lblOffset val="100"/>
      </c:catAx>
      <c:valAx>
        <c:axId val="118563584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1106155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1.0818120351588922E-2"/>
          <c:y val="0.27846153846153809"/>
          <c:w val="0.94050033806626032"/>
          <c:h val="0.618709469008682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gestantes com registro na ficha de acompanhamento/espelho de pré-natal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Indicadores!$D$62:$F$62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119030144"/>
        <c:axId val="119031680"/>
      </c:barChart>
      <c:catAx>
        <c:axId val="11903014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031680"/>
        <c:crosses val="autoZero"/>
        <c:auto val="1"/>
        <c:lblAlgn val="ctr"/>
        <c:lblOffset val="100"/>
      </c:catAx>
      <c:valAx>
        <c:axId val="119031680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1190301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Indicadores!$D$66:$F$66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Indicadores!$D$67:$F$67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118575872"/>
        <c:axId val="118578176"/>
      </c:barChart>
      <c:catAx>
        <c:axId val="11857587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578176"/>
        <c:crosses val="autoZero"/>
        <c:auto val="1"/>
        <c:lblAlgn val="ctr"/>
        <c:lblOffset val="100"/>
      </c:catAx>
      <c:valAx>
        <c:axId val="11857817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1185758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Indicadores!$C$73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Indicadores!$D$72:$F$72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Indicadores!$D$73:$F$73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75679232"/>
        <c:axId val="75680768"/>
      </c:barChart>
      <c:catAx>
        <c:axId val="7567923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680768"/>
        <c:crosses val="autoZero"/>
        <c:auto val="1"/>
        <c:lblAlgn val="ctr"/>
        <c:lblOffset val="100"/>
      </c:catAx>
      <c:valAx>
        <c:axId val="75680768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56792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Indicadores!$C$79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Indicadores!$D$78:$F$78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Indicadores!$D$79:$F$79</c:f>
              <c:numCache>
                <c:formatCode>0.0%</c:formatCode>
                <c:ptCount val="3"/>
                <c:pt idx="0">
                  <c:v>0.54545454545454541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75582464"/>
        <c:axId val="75592448"/>
      </c:barChart>
      <c:catAx>
        <c:axId val="7558246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592448"/>
        <c:crosses val="autoZero"/>
        <c:auto val="1"/>
        <c:lblAlgn val="ctr"/>
        <c:lblOffset val="100"/>
      </c:catAx>
      <c:valAx>
        <c:axId val="75592448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55824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Indicadores!$D$83:$F$83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Indicadores!$D$84:$F$84</c:f>
              <c:numCache>
                <c:formatCode>0.0%</c:formatCode>
                <c:ptCount val="3"/>
                <c:pt idx="0">
                  <c:v>0.54545454545454541</c:v>
                </c:pt>
                <c:pt idx="1">
                  <c:v>1</c:v>
                </c:pt>
                <c:pt idx="2">
                  <c:v>0.91666666666666652</c:v>
                </c:pt>
              </c:numCache>
            </c:numRef>
          </c:val>
        </c:ser>
        <c:overlap val="-25"/>
        <c:axId val="75830016"/>
        <c:axId val="75831552"/>
      </c:barChart>
      <c:catAx>
        <c:axId val="7583001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831552"/>
        <c:crosses val="autoZero"/>
        <c:auto val="1"/>
        <c:lblAlgn val="ctr"/>
        <c:lblOffset val="100"/>
      </c:catAx>
      <c:valAx>
        <c:axId val="75831552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58300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gestantes que receberam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Indicadores!$D$88:$F$88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Indicadores!$D$89:$F$89</c:f>
              <c:numCache>
                <c:formatCode>0.0%</c:formatCode>
                <c:ptCount val="3"/>
                <c:pt idx="0">
                  <c:v>0.54545454545454541</c:v>
                </c:pt>
                <c:pt idx="1">
                  <c:v>1</c:v>
                </c:pt>
                <c:pt idx="2">
                  <c:v>0.91666666666666652</c:v>
                </c:pt>
              </c:numCache>
            </c:numRef>
          </c:val>
        </c:ser>
        <c:overlap val="-25"/>
        <c:axId val="75868416"/>
        <c:axId val="75886592"/>
      </c:barChart>
      <c:catAx>
        <c:axId val="7586841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886592"/>
        <c:crosses val="autoZero"/>
        <c:auto val="1"/>
        <c:lblAlgn val="ctr"/>
        <c:lblOffset val="100"/>
      </c:catAx>
      <c:valAx>
        <c:axId val="75886592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58684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gestantes que receberam orientação sobre os riscos do tabagismo e do uso de álcool e drogas na gestação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Indicadores!$D$93:$F$93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Indicadores!$D$94:$F$94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76304384"/>
        <c:axId val="76305920"/>
      </c:barChart>
      <c:catAx>
        <c:axId val="7630438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305920"/>
        <c:crosses val="autoZero"/>
        <c:auto val="1"/>
        <c:lblAlgn val="ctr"/>
        <c:lblOffset val="100"/>
      </c:catAx>
      <c:valAx>
        <c:axId val="76305920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63043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Indicadores!$C$100</c:f>
              <c:strCache>
                <c:ptCount val="1"/>
                <c:pt idx="0">
                  <c:v>Proporção de gestantes que receberam 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Indicadores!$D$99:$F$99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Indicadores!$D$100:$F$100</c:f>
              <c:numCache>
                <c:formatCode>0.0%</c:formatCode>
                <c:ptCount val="3"/>
                <c:pt idx="0">
                  <c:v>0.54545454545454541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76343168"/>
        <c:axId val="76344704"/>
      </c:barChart>
      <c:catAx>
        <c:axId val="7634316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344704"/>
        <c:crosses val="autoZero"/>
        <c:auto val="1"/>
        <c:lblAlgn val="ctr"/>
        <c:lblOffset val="100"/>
      </c:catAx>
      <c:valAx>
        <c:axId val="76344704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63431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9.7564159537829268E-3"/>
          <c:y val="0.23628121779572395"/>
          <c:w val="0.9408602150537636"/>
          <c:h val="0.6328313405268789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0.81818181818181857</c:v>
                </c:pt>
                <c:pt idx="1">
                  <c:v>0.90909090909090906</c:v>
                </c:pt>
                <c:pt idx="2">
                  <c:v>0.91666666666666652</c:v>
                </c:pt>
              </c:numCache>
            </c:numRef>
          </c:val>
        </c:ser>
        <c:overlap val="-25"/>
        <c:axId val="44073344"/>
        <c:axId val="44074880"/>
      </c:barChart>
      <c:catAx>
        <c:axId val="4407334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074880"/>
        <c:crosses val="autoZero"/>
        <c:auto val="1"/>
        <c:lblAlgn val="ctr"/>
        <c:lblOffset val="100"/>
      </c:catAx>
      <c:valAx>
        <c:axId val="44074880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440733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Proporção de puérperas com consulta até 42 dias após o parto.   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Indicadores!$C$108</c:f>
              <c:strCache>
                <c:ptCount val="1"/>
                <c:pt idx="0">
                  <c:v>Proporção de puérperas com consulta até 42 dias após o parto.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Indicadores!$D$107:$F$107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Indicadores!$D$108:$F$108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76635520"/>
        <c:axId val="76653696"/>
      </c:barChart>
      <c:catAx>
        <c:axId val="766355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653696"/>
        <c:crosses val="autoZero"/>
        <c:auto val="1"/>
        <c:lblAlgn val="ctr"/>
        <c:lblOffset val="100"/>
      </c:catAx>
      <c:valAx>
        <c:axId val="7665369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66355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Indicadores!$C$114</c:f>
              <c:strCache>
                <c:ptCount val="1"/>
                <c:pt idx="0">
                  <c:v>Proporção de puérperas que tiveram as mamas examinadas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Indicadores!$D$113:$F$113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Indicadores!$D$114:$F$114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76817920"/>
        <c:axId val="76819456"/>
      </c:barChart>
      <c:catAx>
        <c:axId val="768179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819456"/>
        <c:crosses val="autoZero"/>
        <c:auto val="1"/>
        <c:lblAlgn val="ctr"/>
        <c:lblOffset val="100"/>
      </c:catAx>
      <c:valAx>
        <c:axId val="7681945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68179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Indicadores!$C$120</c:f>
              <c:strCache>
                <c:ptCount val="1"/>
                <c:pt idx="0">
                  <c:v>Proporção de puérperas que tiveram o abdome avaliado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Indicadores!$D$119:$F$119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Indicadores!$D$120:$F$120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76864512"/>
        <c:axId val="76681984"/>
      </c:barChart>
      <c:catAx>
        <c:axId val="768645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681984"/>
        <c:crosses val="autoZero"/>
        <c:auto val="1"/>
        <c:lblAlgn val="ctr"/>
        <c:lblOffset val="100"/>
      </c:catAx>
      <c:valAx>
        <c:axId val="76681984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68645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Indicadores!$C$126</c:f>
              <c:strCache>
                <c:ptCount val="1"/>
                <c:pt idx="0">
                  <c:v>Proporção de puérperas que realizaram exame ginecológico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Indicadores!$D$125:$F$125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Indicadores!$D$126:$F$126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76718848"/>
        <c:axId val="76720384"/>
      </c:barChart>
      <c:catAx>
        <c:axId val="7671884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720384"/>
        <c:crosses val="autoZero"/>
        <c:auto val="1"/>
        <c:lblAlgn val="ctr"/>
        <c:lblOffset val="100"/>
      </c:catAx>
      <c:valAx>
        <c:axId val="76720384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67188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Indicadores!$C$126</c:f>
              <c:strCache>
                <c:ptCount val="1"/>
                <c:pt idx="0">
                  <c:v>Proporção de puérperas que realizaram exame ginecológico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Indicadores!$D$125:$F$125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Indicadores!$D$126:$F$126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76949760"/>
        <c:axId val="76959744"/>
      </c:barChart>
      <c:catAx>
        <c:axId val="769497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959744"/>
        <c:crosses val="autoZero"/>
        <c:auto val="1"/>
        <c:lblAlgn val="ctr"/>
        <c:lblOffset val="100"/>
      </c:catAx>
      <c:valAx>
        <c:axId val="76959744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69497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Indicadores!$C$138</c:f>
              <c:strCache>
                <c:ptCount val="1"/>
                <c:pt idx="0">
                  <c:v>Proporção de puérperas com avaliação  para intercorrências.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Indicadores!$D$137:$F$137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Indicadores!$D$138:$F$138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77000704"/>
        <c:axId val="77002240"/>
      </c:barChart>
      <c:catAx>
        <c:axId val="7700070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002240"/>
        <c:crosses val="autoZero"/>
        <c:auto val="1"/>
        <c:lblAlgn val="ctr"/>
        <c:lblOffset val="100"/>
      </c:catAx>
      <c:valAx>
        <c:axId val="77002240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70007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Indicadores!$C$144</c:f>
              <c:strCache>
                <c:ptCount val="1"/>
                <c:pt idx="0">
                  <c:v>Proporção de puérperas que receberam prescrição de algum método de anticoncepção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Indicadores!$D$143:$F$143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Indicadores!$D$144:$F$144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76924416"/>
        <c:axId val="76925952"/>
      </c:barChart>
      <c:catAx>
        <c:axId val="7692441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925952"/>
        <c:crosses val="autoZero"/>
        <c:auto val="1"/>
        <c:lblAlgn val="ctr"/>
        <c:lblOffset val="100"/>
      </c:catAx>
      <c:valAx>
        <c:axId val="76925952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69244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Indicadores!$C$151</c:f>
              <c:strCache>
                <c:ptCount val="1"/>
                <c:pt idx="0">
                  <c:v>Proporção de puérperas que não fizeram a consulta de puerpério até 30 dias após o parto e que foram buscadas pelo serviço.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Indicadores!$D$150:$F$150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Indicadores!$D$151:$F$151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overlap val="-25"/>
        <c:axId val="77151232"/>
        <c:axId val="77153024"/>
      </c:barChart>
      <c:catAx>
        <c:axId val="7715123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153024"/>
        <c:crosses val="autoZero"/>
        <c:auto val="1"/>
        <c:lblAlgn val="ctr"/>
        <c:lblOffset val="100"/>
      </c:catAx>
      <c:valAx>
        <c:axId val="77153024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71512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Indicadores!$C$157</c:f>
              <c:strCache>
                <c:ptCount val="1"/>
                <c:pt idx="0">
                  <c:v>Proporção de puérperas com registro na ficha de acompanhamento do Programa de Pré-Natal e Puerpério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Indicadores!$D$156:$F$156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Indicadores!$D$157:$F$157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77079680"/>
        <c:axId val="77081216"/>
      </c:barChart>
      <c:catAx>
        <c:axId val="7707968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081216"/>
        <c:crosses val="autoZero"/>
        <c:auto val="1"/>
        <c:lblAlgn val="ctr"/>
        <c:lblOffset val="100"/>
      </c:catAx>
      <c:valAx>
        <c:axId val="7708121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70796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Indicadores!$C$163</c:f>
              <c:strCache>
                <c:ptCount val="1"/>
                <c:pt idx="0">
                  <c:v>Proporção de puérperas que receberam orientação sobre os cuidados do recém-nascido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Indicadores!$D$162:$F$162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Indicadores!$D$163:$F$163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77089408"/>
        <c:axId val="77115776"/>
      </c:barChart>
      <c:catAx>
        <c:axId val="770894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115776"/>
        <c:crosses val="autoZero"/>
        <c:auto val="1"/>
        <c:lblAlgn val="ctr"/>
        <c:lblOffset val="100"/>
      </c:catAx>
      <c:valAx>
        <c:axId val="7711577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70894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92087424"/>
        <c:axId val="92088960"/>
      </c:barChart>
      <c:catAx>
        <c:axId val="9208742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088960"/>
        <c:crosses val="autoZero"/>
        <c:auto val="1"/>
        <c:lblAlgn val="ctr"/>
        <c:lblOffset val="100"/>
      </c:catAx>
      <c:valAx>
        <c:axId val="92088960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920874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Indicadores!$C$170</c:f>
              <c:strCache>
                <c:ptCount val="1"/>
                <c:pt idx="0">
                  <c:v>Proporção de puérperas que receberam orientação sobre aleitamento materno exclusivo                          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Indicadores!$D$169:$F$169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Indicadores!$D$170:$F$170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78401920"/>
        <c:axId val="78403456"/>
      </c:barChart>
      <c:catAx>
        <c:axId val="784019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403456"/>
        <c:crosses val="autoZero"/>
        <c:auto val="1"/>
        <c:lblAlgn val="ctr"/>
        <c:lblOffset val="100"/>
      </c:catAx>
      <c:valAx>
        <c:axId val="7840345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84019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Indicadores!$C$176</c:f>
              <c:strCache>
                <c:ptCount val="1"/>
                <c:pt idx="0">
                  <c:v>Proporção de puérperas que receberam orientação sobre planejamento familiar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Indicadores!$D$175:$F$175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Indicadores!$D$176:$F$176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78432128"/>
        <c:axId val="78433664"/>
      </c:barChart>
      <c:catAx>
        <c:axId val="7843212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433664"/>
        <c:crosses val="autoZero"/>
        <c:auto val="1"/>
        <c:lblAlgn val="ctr"/>
        <c:lblOffset val="100"/>
      </c:catAx>
      <c:valAx>
        <c:axId val="78433664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84321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6.3793148279032832E-2"/>
          <c:y val="0.33065693430656956"/>
          <c:w val="0.89492893224629921"/>
          <c:h val="0.5669019292296492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92458368"/>
        <c:axId val="93082752"/>
      </c:barChart>
      <c:catAx>
        <c:axId val="9245836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082752"/>
        <c:crosses val="autoZero"/>
        <c:auto val="1"/>
        <c:lblAlgn val="ctr"/>
        <c:lblOffset val="100"/>
      </c:catAx>
      <c:valAx>
        <c:axId val="93082752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924583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gestantes com solicitação de todos os exames laboratoriais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Indicadores!$D$27:$F$27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Indicadores!$D$28:$F$28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92693632"/>
        <c:axId val="92695168"/>
      </c:barChart>
      <c:catAx>
        <c:axId val="9269363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695168"/>
        <c:crosses val="autoZero"/>
        <c:auto val="1"/>
        <c:lblAlgn val="ctr"/>
        <c:lblOffset val="100"/>
      </c:catAx>
      <c:valAx>
        <c:axId val="92695168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926936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3698541087515764"/>
          <c:y val="1.2601375335933324E-2"/>
        </c:manualLayout>
      </c:layout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Indicadores!$D$34:$F$34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92670976"/>
        <c:axId val="97731328"/>
      </c:barChart>
      <c:catAx>
        <c:axId val="9267097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731328"/>
        <c:crosses val="autoZero"/>
        <c:auto val="1"/>
        <c:lblAlgn val="ctr"/>
        <c:lblOffset val="100"/>
      </c:catAx>
      <c:valAx>
        <c:axId val="97731328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926709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vacina contra tétano, difteria e coqueluche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Indicadores!$D$40:$F$40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93930624"/>
        <c:axId val="93932160"/>
      </c:barChart>
      <c:catAx>
        <c:axId val="9393062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932160"/>
        <c:crosses val="autoZero"/>
        <c:auto val="1"/>
        <c:lblAlgn val="ctr"/>
        <c:lblOffset val="100"/>
      </c:catAx>
      <c:valAx>
        <c:axId val="93932160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939306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vacina contra hepatite B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Indicadores!$D$44:$F$44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Indicadores!$D$45:$F$45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91568768"/>
        <c:axId val="91574656"/>
      </c:barChart>
      <c:catAx>
        <c:axId val="9156876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574656"/>
        <c:crosses val="autoZero"/>
        <c:auto val="1"/>
        <c:lblAlgn val="ctr"/>
        <c:lblOffset val="100"/>
      </c:catAx>
      <c:valAx>
        <c:axId val="9157465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915687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Indicadores!$D$50:$F$50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Indicadores!$D$51:$F$51</c:f>
              <c:numCache>
                <c:formatCode>0.0%</c:formatCode>
                <c:ptCount val="3"/>
                <c:pt idx="0">
                  <c:v>0.54545454545454541</c:v>
                </c:pt>
                <c:pt idx="1">
                  <c:v>0.90909090909090906</c:v>
                </c:pt>
                <c:pt idx="2">
                  <c:v>0.91666666666666652</c:v>
                </c:pt>
              </c:numCache>
            </c:numRef>
          </c:val>
        </c:ser>
        <c:overlap val="-25"/>
        <c:axId val="80585088"/>
        <c:axId val="80586624"/>
      </c:barChart>
      <c:catAx>
        <c:axId val="8058508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586624"/>
        <c:crosses val="autoZero"/>
        <c:auto val="1"/>
        <c:lblAlgn val="ctr"/>
        <c:lblOffset val="100"/>
      </c:catAx>
      <c:valAx>
        <c:axId val="80586624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80585088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4T20:11:39.130" idx="1">
    <p:pos x="10" y="10"/>
    <p:text>Neste slide deve apresentar-se e fazer uma breve introdução. Mas não precisa dos slide com o texto da introdução. O que interesse na sua apresentação são os resultados, é neles que tem que se concentrar.</p:text>
    <p:extLst>
      <p:ext uri="{C676402C-5697-4E1C-873F-D02D1690AC5C}">
        <p15:threadingInfo xmlns:p15="http://schemas.microsoft.com/office/powerpoint/2012/main" xmlns="" timeZoneBias="180"/>
      </p:ext>
    </p:extLst>
  </p:cm>
  <p:cm authorId="1" dt="2016-02-24T20:13:23.181" idx="2">
    <p:pos x="10" y="146"/>
    <p:text>Lembre-se: são apenas 15 minutos para tudo.</p:text>
    <p:extLst>
      <p:ext uri="{C676402C-5697-4E1C-873F-D02D1690AC5C}">
        <p15:threadingInfo xmlns:p15="http://schemas.microsoft.com/office/powerpoint/2012/main" xmlns="" timeZoneBias="18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4T20:14:53.686" idx="3">
    <p:pos x="3464" y="1516"/>
    <p:text>Isso basta. Pode acrescentar outras informações orais, mas não muitas, tem que ser rápido</p:text>
    <p:extLst>
      <p:ext uri="{C676402C-5697-4E1C-873F-D02D1690AC5C}">
        <p15:threadingInfo xmlns:p15="http://schemas.microsoft.com/office/powerpoint/2012/main" xmlns="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6481A-9158-4041-AB86-5FFC846C28E5}" type="datetimeFigureOut">
              <a:rPr lang="pt-BR" smtClean="0"/>
              <a:pPr/>
              <a:t>21/03/2016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6D2A5-CD1E-48D2-AB94-4B435E3DACC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9268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44F91-9D85-4C43-89DF-2C651C49A0F2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8896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É assim que tem que fazer.</a:t>
            </a:r>
          </a:p>
          <a:p>
            <a:r>
              <a:rPr lang="pt-BR" dirty="0" smtClean="0"/>
              <a:t>Um</a:t>
            </a:r>
            <a:r>
              <a:rPr lang="pt-BR" baseline="0" dirty="0" smtClean="0"/>
              <a:t> gráfico em cada slide, com objetivo e meta. Só fazer em todos, agora.</a:t>
            </a:r>
          </a:p>
          <a:p>
            <a:r>
              <a:rPr lang="pt-BR" baseline="0" dirty="0" smtClean="0"/>
              <a:t>E lembre-se, tem que ficar pronto hoje.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6D2A5-CD1E-48D2-AB94-4B435E3DACCD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0760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6D2A5-CD1E-48D2-AB94-4B435E3DACCD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3B2B-C673-4306-ACFC-13FA6B250CBB}" type="datetimeFigureOut">
              <a:rPr lang="pt-BR" smtClean="0"/>
              <a:pPr/>
              <a:t>21/03/2016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574-BC64-4934-A74B-D2D9ECFD5AE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9273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3B2B-C673-4306-ACFC-13FA6B250CBB}" type="datetimeFigureOut">
              <a:rPr lang="pt-BR" smtClean="0"/>
              <a:pPr/>
              <a:t>21/03/2016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574-BC64-4934-A74B-D2D9ECFD5AE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9700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3B2B-C673-4306-ACFC-13FA6B250CBB}" type="datetimeFigureOut">
              <a:rPr lang="pt-BR" smtClean="0"/>
              <a:pPr/>
              <a:t>21/03/2016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574-BC64-4934-A74B-D2D9ECFD5AE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7226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3B2B-C673-4306-ACFC-13FA6B250CBB}" type="datetimeFigureOut">
              <a:rPr lang="pt-BR" smtClean="0"/>
              <a:pPr/>
              <a:t>21/03/2016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574-BC64-4934-A74B-D2D9ECFD5AE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4664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3B2B-C673-4306-ACFC-13FA6B250CBB}" type="datetimeFigureOut">
              <a:rPr lang="pt-BR" smtClean="0"/>
              <a:pPr/>
              <a:t>21/03/2016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574-BC64-4934-A74B-D2D9ECFD5AE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6420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3B2B-C673-4306-ACFC-13FA6B250CBB}" type="datetimeFigureOut">
              <a:rPr lang="pt-BR" smtClean="0"/>
              <a:pPr/>
              <a:t>21/03/2016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574-BC64-4934-A74B-D2D9ECFD5AE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5037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3B2B-C673-4306-ACFC-13FA6B250CBB}" type="datetimeFigureOut">
              <a:rPr lang="pt-BR" smtClean="0"/>
              <a:pPr/>
              <a:t>21/03/2016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574-BC64-4934-A74B-D2D9ECFD5AE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8698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3B2B-C673-4306-ACFC-13FA6B250CBB}" type="datetimeFigureOut">
              <a:rPr lang="pt-BR" smtClean="0"/>
              <a:pPr/>
              <a:t>21/03/2016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574-BC64-4934-A74B-D2D9ECFD5AE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4380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3B2B-C673-4306-ACFC-13FA6B250CBB}" type="datetimeFigureOut">
              <a:rPr lang="pt-BR" smtClean="0"/>
              <a:pPr/>
              <a:t>21/03/2016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574-BC64-4934-A74B-D2D9ECFD5AE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5185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3B2B-C673-4306-ACFC-13FA6B250CBB}" type="datetimeFigureOut">
              <a:rPr lang="pt-BR" smtClean="0"/>
              <a:pPr/>
              <a:t>21/03/2016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574-BC64-4934-A74B-D2D9ECFD5AE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911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3B2B-C673-4306-ACFC-13FA6B250CBB}" type="datetimeFigureOut">
              <a:rPr lang="pt-BR" smtClean="0"/>
              <a:pPr/>
              <a:t>21/03/2016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574-BC64-4934-A74B-D2D9ECFD5AE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5551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3B2B-C673-4306-ACFC-13FA6B250CBB}" type="datetimeFigureOut">
              <a:rPr lang="pt-BR" smtClean="0"/>
              <a:pPr/>
              <a:t>21/03/2016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6574-BC64-4934-A74B-D2D9ECFD5AE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5910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109730"/>
            <a:ext cx="8458200" cy="3816424"/>
          </a:xfrm>
        </p:spPr>
        <p:txBody>
          <a:bodyPr>
            <a:normAutofit fontScale="90000"/>
          </a:bodyPr>
          <a:lstStyle/>
          <a:p>
            <a:pPr algn="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ao pré-natal e puerpério na UBS/ESF Santa Rosa em Santana do Livramento/ RS</a:t>
            </a:r>
            <a:r>
              <a:rPr lang="pt-BR" sz="3100" b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>Giovani</a:t>
            </a:r>
            <a:br>
              <a:rPr lang="pt-BR" sz="24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>Orientador: Ernande Valentim do Prado </a:t>
            </a:r>
            <a:br>
              <a:rPr lang="pt-BR" sz="24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>Pelotas, 2016</a:t>
            </a:r>
            <a:r>
              <a:rPr lang="pt-BR" sz="24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7380312" y="357166"/>
            <a:ext cx="1285884" cy="1214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259632" y="5926154"/>
            <a:ext cx="6759620" cy="648072"/>
            <a:chOff x="617922" y="960994"/>
            <a:chExt cx="7842510" cy="855528"/>
          </a:xfrm>
        </p:grpSpPr>
        <p:pic>
          <p:nvPicPr>
            <p:cNvPr id="6" name="Picture 2" descr="http://unasus.ufpel.edu.br/site/wp-content/uploads/2013/10/ESF-Ufpel-0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960994"/>
              <a:ext cx="263842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4.bp.blogspot.com/-qIiCm17_GZs/TfpXYjJj5-I/AAAAAAAAAD0/VeKNRxjux8Y/s1600/LOGO+OFICI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906" y="980728"/>
              <a:ext cx="964526" cy="835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d3fvpazfbtjxe7.cloudfront.net/login/unasu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980728"/>
              <a:ext cx="2047875" cy="694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www.dedetizacaoambiente.com.br/images/logo_su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22" y="980044"/>
              <a:ext cx="1228725" cy="69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tângulo 16"/>
          <p:cNvSpPr/>
          <p:nvPr/>
        </p:nvSpPr>
        <p:spPr>
          <a:xfrm>
            <a:off x="251520" y="188640"/>
            <a:ext cx="6928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UNIVERSIDADE ABERTA DO SUS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540385" algn="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UNIVERSIDADE FEDERAL DE PELOTAS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540385" algn="r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Especialização em Saúde da Família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/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</a:rPr>
              <a:t>Modalidade a Distância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295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qualidade da atenção do programa de pré-natal na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UBS.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2.4: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Garantir a 100% das gestantes a solicitação de exames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laboratoriais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acordo com 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protocolo.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1957729"/>
              </p:ext>
            </p:extLst>
          </p:nvPr>
        </p:nvGraphicFramePr>
        <p:xfrm>
          <a:off x="928662" y="3214686"/>
          <a:ext cx="7358114" cy="301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492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286015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qualidade da atenção do programa de pré-natal na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UBS.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2.5: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Garantir a 100% das gestantes a prescrição de sulfato ferroso e ácido fólico conforme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protocolo.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3332345"/>
              </p:ext>
            </p:extLst>
          </p:nvPr>
        </p:nvGraphicFramePr>
        <p:xfrm>
          <a:off x="642910" y="3286124"/>
          <a:ext cx="785818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2357454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qualidade da atenção do programa de pré-natal na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UBS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2.6: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Garantir a 100% das gestantes com vacina antitetânica em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6208549"/>
              </p:ext>
            </p:extLst>
          </p:nvPr>
        </p:nvGraphicFramePr>
        <p:xfrm>
          <a:off x="785786" y="3357562"/>
          <a:ext cx="7572428" cy="3033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28601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qualidade da atenção do programa de pré-natal na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UBS.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2.7: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Garantir a 100% das gestantes com vacina contra hepatite B em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1880194"/>
              </p:ext>
            </p:extLst>
          </p:nvPr>
        </p:nvGraphicFramePr>
        <p:xfrm>
          <a:off x="500034" y="3357562"/>
          <a:ext cx="8215370" cy="3023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64320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Melhorar a qualidade da atenção do programa de pré-natal na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UBS.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2.8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Realizar avaliação da necessidade de atendimento odontológico em 100% das gestantes durante 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pré-natal.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Chart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0495270"/>
              </p:ext>
            </p:extLst>
          </p:nvPr>
        </p:nvGraphicFramePr>
        <p:xfrm>
          <a:off x="571472" y="3429000"/>
          <a:ext cx="785818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428892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Objetivo2: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qualidade da atenção do programa de pré-natal na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UBS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2.9: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Garantir a primeira consulta odontológica para 100% das gestantes cadastradas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9"/>
          <p:cNvGraphicFramePr>
            <a:graphicFrameLocks noGrp="1"/>
          </p:cNvGraphicFramePr>
          <p:nvPr>
            <p:ph idx="1"/>
          </p:nvPr>
        </p:nvGraphicFramePr>
        <p:xfrm>
          <a:off x="457200" y="2857495"/>
          <a:ext cx="8229600" cy="326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3: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Melhorar a adesão ao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pré-natal.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3.1: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busca ativa de 100% das gestantes faltosas às consultas de pré-natal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3151988"/>
              </p:ext>
            </p:extLst>
          </p:nvPr>
        </p:nvGraphicFramePr>
        <p:xfrm>
          <a:off x="457200" y="3000372"/>
          <a:ext cx="8229600" cy="312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4: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Melhorar o registro do programa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pré-natal.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4.1: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Manter o registro na ficha acompanhamento/ espelho de pré-natal em 100% das gestantes.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360096"/>
              </p:ext>
            </p:extLst>
          </p:nvPr>
        </p:nvGraphicFramePr>
        <p:xfrm>
          <a:off x="457200" y="3071810"/>
          <a:ext cx="8229600" cy="305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5: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avaliação de risco em 100%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gestantes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Meta: 5.1: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Avaliar risco gestacional em 100%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gestantes.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7895179"/>
              </p:ext>
            </p:extLst>
          </p:nvPr>
        </p:nvGraphicFramePr>
        <p:xfrm>
          <a:off x="785786" y="2786058"/>
          <a:ext cx="750099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6: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Promover a saúde no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pré-natal.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6.1: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Garantir a 100%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gestantes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orientação nutricional durante 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gestação.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14348" y="2714620"/>
          <a:ext cx="7500990" cy="331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Caracterização do seu município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Santana do Livramento RS.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Localizado no oeste do estado fazendo fronteira com Rivera\ Uruguai.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População aprox. 83.464 mil hab.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Economia agropecuária, comercio, produção de vinhos.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4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78595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6: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Promover a saúde no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pré-natal.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6.2: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Promover o aleitamento materno junto  a 100%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gestantes.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42910" y="2643182"/>
          <a:ext cx="8043890" cy="348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6: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Promover a saúde no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pré-natal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6.3: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Orientar 100% das gestantes sobre os cuidados com o recém nascido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71472" y="2643182"/>
          <a:ext cx="8043890" cy="348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6: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Promover a saúde no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pré-natal.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6.4: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Orientar 100% das gestantes sobre anticoncepção após 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parto.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13"/>
          <p:cNvGraphicFramePr>
            <a:graphicFrameLocks noGrp="1"/>
          </p:cNvGraphicFramePr>
          <p:nvPr>
            <p:ph idx="1"/>
          </p:nvPr>
        </p:nvGraphicFramePr>
        <p:xfrm>
          <a:off x="457200" y="2428868"/>
          <a:ext cx="8229600" cy="369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6: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Promover a saúde no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pré-natal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6.5: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100% das gestantes sobre os riscos do tabagismo e do uso do álcool e de outras drogas 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gestação.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786058"/>
          <a:ext cx="8229600" cy="3340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6: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Promover a saúde no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pré-natal.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Meta: 6.6: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Orientar 100% das gestantes sobre higiene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bucal.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14"/>
          <p:cNvGraphicFramePr>
            <a:graphicFrameLocks noGrp="1"/>
          </p:cNvGraphicFramePr>
          <p:nvPr>
            <p:ph idx="1"/>
          </p:nvPr>
        </p:nvGraphicFramePr>
        <p:xfrm>
          <a:off x="457200" y="2857496"/>
          <a:ext cx="8229600" cy="326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928958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Puerpério: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1-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ampliar a cobertura da atenção à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puerpéras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1: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Garantir a 100% das puerpéras da área de abrangência da UBS consulta puerperal antes dos 42 dias após 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parto.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457200" y="3357562"/>
          <a:ext cx="822960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qualidade da atenção as puerpéras da UBS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2.1: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Examinar as mamas e, 100% das puerpéras cadastradas no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programa.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</p:nvPr>
        </p:nvGraphicFramePr>
        <p:xfrm>
          <a:off x="428596" y="2714620"/>
          <a:ext cx="8229600" cy="362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Melhorar a qualidade da atenção as puerpéras da UBS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Meta 2.2: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Examinar o abdome em 100% das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puerpéras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cadastradas no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programa.</a:t>
            </a:r>
            <a:endParaRPr lang="pt-BR" sz="3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ph idx="1"/>
          </p:nvPr>
        </p:nvGraphicFramePr>
        <p:xfrm>
          <a:off x="457200" y="2500313"/>
          <a:ext cx="8229600" cy="362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qualidade da atenção as puerpéras da UBS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2.3: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exame ginecológico em 100%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cadastradas no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programa.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4"/>
          <p:cNvGraphicFramePr>
            <a:graphicFrameLocks noGrp="1"/>
          </p:cNvGraphicFramePr>
          <p:nvPr>
            <p:ph idx="1"/>
          </p:nvPr>
        </p:nvGraphicFramePr>
        <p:xfrm>
          <a:off x="457200" y="2571743"/>
          <a:ext cx="8229600" cy="3554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qualidade da atenção as puerpéras da UBS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2.4: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Avaliar o estado psíquico em 100% das puerpéras cadastradas no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programa.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4"/>
          <p:cNvGraphicFramePr>
            <a:graphicFrameLocks noGrp="1"/>
          </p:cNvGraphicFramePr>
          <p:nvPr>
            <p:ph idx="1"/>
          </p:nvPr>
        </p:nvGraphicFramePr>
        <p:xfrm>
          <a:off x="457200" y="2643182"/>
          <a:ext cx="8229600" cy="348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Caracterização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de sua unidade de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saúde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Localização bairro Santa Rosa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UBS com 2 equipes de ESF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Equipe: Médicos, enfermeiros e técnicos de enfermagem, dentistas e auxiliares em saúde bucal, vacinadora, recepcionistas, higienizadora, ACS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Consultórios médicos, enfermagem e dentista, sala de procedimentos, esterilização, vacina sala de reunião, banheiros.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6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qualidade da atenção as puerpéras da UBS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Meta: 2.5: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Avaliar intercorrências em 100%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cadastradas no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programa.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6"/>
          <p:cNvGraphicFramePr>
            <a:graphicFrameLocks noGrp="1"/>
          </p:cNvGraphicFramePr>
          <p:nvPr>
            <p:ph idx="1"/>
          </p:nvPr>
        </p:nvGraphicFramePr>
        <p:xfrm>
          <a:off x="457200" y="2714620"/>
          <a:ext cx="8229600" cy="341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Melhorar a qualidade da atenção as puerpéras da UBS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2.6: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Prescrever a 100%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um dos métodos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anticoncepção.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7"/>
          <p:cNvGraphicFramePr>
            <a:graphicFrameLocks noGrp="1"/>
          </p:cNvGraphicFramePr>
          <p:nvPr>
            <p:ph idx="1"/>
          </p:nvPr>
        </p:nvGraphicFramePr>
        <p:xfrm>
          <a:off x="457200" y="2571744"/>
          <a:ext cx="8229600" cy="3554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3: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adesão das mães ao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puerpério.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3.1: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a busca ativa em 100%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que não realizaram a consulta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puerpério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até 30 dias após o parto.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8"/>
          <p:cNvGraphicFramePr>
            <a:graphicFrameLocks noGrp="1"/>
          </p:cNvGraphicFramePr>
          <p:nvPr>
            <p:ph idx="1"/>
          </p:nvPr>
        </p:nvGraphicFramePr>
        <p:xfrm>
          <a:off x="428596" y="3071810"/>
          <a:ext cx="8229600" cy="326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4: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 registro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informações.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4.1: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Manter o Registro da ficha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acompanhamento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 programa 100%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puerpéras.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9"/>
          <p:cNvGraphicFramePr>
            <a:graphicFrameLocks noGrp="1"/>
          </p:cNvGraphicFramePr>
          <p:nvPr>
            <p:ph idx="1"/>
          </p:nvPr>
        </p:nvGraphicFramePr>
        <p:xfrm>
          <a:off x="500034" y="2571744"/>
          <a:ext cx="8229600" cy="3811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5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Promover a saúde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puerpéras.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5.1: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Orientar 100%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cadastradas no programa sobre os cuidados com o recém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nascido.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10"/>
          <p:cNvGraphicFramePr>
            <a:graphicFrameLocks noGrp="1"/>
          </p:cNvGraphicFramePr>
          <p:nvPr>
            <p:ph idx="1"/>
          </p:nvPr>
        </p:nvGraphicFramePr>
        <p:xfrm>
          <a:off x="457200" y="2786058"/>
          <a:ext cx="8229600" cy="3340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5: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Promover a saúde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puerpéras.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5.2: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Orientar 100%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cadastradas no programa sobre aleitamento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materno exclusivo.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11"/>
          <p:cNvGraphicFramePr>
            <a:graphicFrameLocks noGrp="1"/>
          </p:cNvGraphicFramePr>
          <p:nvPr>
            <p:ph idx="1"/>
          </p:nvPr>
        </p:nvGraphicFramePr>
        <p:xfrm>
          <a:off x="457200" y="2571744"/>
          <a:ext cx="8229600" cy="3554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5: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Promover a saúde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puerpéras.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5.3: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Orientar 100%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cadastradas no programa sobre planejamento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familiar.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12"/>
          <p:cNvGraphicFramePr>
            <a:graphicFrameLocks noGrp="1"/>
          </p:cNvGraphicFramePr>
          <p:nvPr>
            <p:ph idx="1"/>
          </p:nvPr>
        </p:nvGraphicFramePr>
        <p:xfrm>
          <a:off x="457200" y="2571744"/>
          <a:ext cx="8229600" cy="3554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Discussão</a:t>
            </a:r>
            <a:br>
              <a:rPr lang="pt-BR" dirty="0" smtClean="0"/>
            </a:br>
            <a:r>
              <a:rPr lang="pt-BR" dirty="0" smtClean="0"/>
              <a:t>Importância da intervenção para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Equipe: conhecimento sobre o trabalho, as normas de funcionamento da ESF.</a:t>
            </a:r>
          </a:p>
          <a:p>
            <a:r>
              <a:rPr lang="pt-BR" dirty="0" smtClean="0"/>
              <a:t>Serviço: organização do trabalho, planejamento e monitoramento das ações. </a:t>
            </a:r>
          </a:p>
          <a:p>
            <a:r>
              <a:rPr lang="pt-BR" dirty="0" smtClean="0"/>
              <a:t>Comunidade: o atendimento e qualidade do pré-natal e puerpério, o nível de  conhecimento da comunidade sobre o tema, as ações voltadas a prevenção, promoção e educação.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507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Aprendizados mais relevantes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Importância da Estratégia de Saúde da Família</a:t>
            </a:r>
          </a:p>
          <a:p>
            <a:r>
              <a:rPr lang="pt-BR" dirty="0" smtClean="0"/>
              <a:t>Papel  equipe</a:t>
            </a:r>
          </a:p>
          <a:p>
            <a:r>
              <a:rPr lang="pt-BR" dirty="0" smtClean="0"/>
              <a:t>Importância do vinculo usuário\ equipe</a:t>
            </a:r>
          </a:p>
          <a:p>
            <a:r>
              <a:rPr lang="pt-BR" dirty="0" smtClean="0"/>
              <a:t>Importância do acolhimento</a:t>
            </a:r>
          </a:p>
          <a:p>
            <a:r>
              <a:rPr lang="pt-BR" dirty="0" smtClean="0"/>
              <a:t>Importância da promoção, prevenção e orientação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139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Critica sobre seu processo de aprendizagem e na implementação da intervenção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897163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800" dirty="0" smtClean="0">
                <a:effectLst/>
                <a:latin typeface="Arial"/>
                <a:ea typeface="Calibri"/>
              </a:rPr>
              <a:t>Conhecimento em ações de prevenção, promoção e </a:t>
            </a:r>
            <a:r>
              <a:rPr lang="pt-BR" sz="2800" dirty="0" smtClean="0">
                <a:latin typeface="Arial"/>
                <a:ea typeface="Calibri"/>
              </a:rPr>
              <a:t>orientação;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800" dirty="0" smtClean="0">
                <a:latin typeface="Arial"/>
                <a:ea typeface="Calibri"/>
              </a:rPr>
              <a:t>Importância do trabalho em  equipe;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800" dirty="0" smtClean="0">
                <a:latin typeface="Arial"/>
                <a:ea typeface="Calibri"/>
              </a:rPr>
              <a:t>Relação equipe\ usuário.</a:t>
            </a:r>
          </a:p>
        </p:txBody>
      </p:sp>
    </p:spTree>
    <p:extLst>
      <p:ext uri="{BB962C8B-B14F-4D97-AF65-F5344CB8AC3E}">
        <p14:creationId xmlns:p14="http://schemas.microsoft.com/office/powerpoint/2010/main" xmlns="" val="34822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cap="none" dirty="0" smtClean="0">
                <a:latin typeface="Arial" pitchFamily="34" charset="0"/>
                <a:cs typeface="Arial" pitchFamily="34" charset="0"/>
              </a:rPr>
              <a:t>Metodologia.</a:t>
            </a:r>
            <a:endParaRPr lang="pt-BR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O trabalho foi realizado em 12 semanas.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Todas as ações prevista foram desenvolvidas, embora algumas não tenha sido na integra.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2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083" y="2636913"/>
            <a:ext cx="8229600" cy="3863921"/>
          </a:xfrm>
        </p:spPr>
        <p:txBody>
          <a:bodyPr>
            <a:normAutofit fontScale="92500" lnSpcReduction="20000"/>
          </a:bodyPr>
          <a:lstStyle/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Serviço: pouco organizado, pouco conhecimento da equipe sobre o tema.</a:t>
            </a: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Dificuldade no controle e monitoramento das gestantes e do SIS PRÉ-NATAL.</a:t>
            </a: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Baixa adesão, gestantes faltosas as consultas de pré-natal e puerpério.</a:t>
            </a: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Baixo vinculo equipe-usuário 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acolhimento.</a:t>
            </a: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19" y="428604"/>
            <a:ext cx="8229600" cy="1928826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Situação da ação programática na sua unidade de saúde antes da intervenção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3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5782508"/>
              </p:ext>
            </p:extLst>
          </p:nvPr>
        </p:nvGraphicFramePr>
        <p:xfrm>
          <a:off x="4140200" y="3660299"/>
          <a:ext cx="863600" cy="2386965"/>
        </p:xfrm>
        <a:graphic>
          <a:graphicData uri="http://schemas.openxmlformats.org/drawingml/2006/table">
            <a:tbl>
              <a:tblPr/>
              <a:tblGrid>
                <a:gridCol w="863600"/>
              </a:tblGrid>
              <a:tr h="314325">
                <a:tc>
                  <a:txBody>
                    <a:bodyPr/>
                    <a:lstStyle/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83512909"/>
              </p:ext>
            </p:extLst>
          </p:nvPr>
        </p:nvGraphicFramePr>
        <p:xfrm>
          <a:off x="1403648" y="3140968"/>
          <a:ext cx="655272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683568" y="33265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</a:rPr>
              <a:t>Objetivo 1: 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</a:rPr>
              <a:t>Ampliar a cobertura de pré-natal e 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puerpério.</a:t>
            </a:r>
            <a:endParaRPr lang="pt-BR" sz="28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Meta </a:t>
            </a: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</a:rPr>
              <a:t>1.1. 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</a:rPr>
              <a:t>Ampliar em 100% a cobertura do Programa de Pré-natal e 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Puerpério.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6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31052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Melhorar a qualidade da atenção do programa de pré-natal na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UBS.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2.1: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Garantir a 100% das gestantes o ingresso no primeiro trimestre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gestação.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4140200" y="3660299"/>
          <a:ext cx="863600" cy="2386965"/>
        </p:xfrm>
        <a:graphic>
          <a:graphicData uri="http://schemas.openxmlformats.org/drawingml/2006/table">
            <a:tbl>
              <a:tblPr/>
              <a:tblGrid>
                <a:gridCol w="863600"/>
              </a:tblGrid>
              <a:tr h="314325">
                <a:tc>
                  <a:txBody>
                    <a:bodyPr/>
                    <a:lstStyle/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1357290" y="3429000"/>
          <a:ext cx="6715172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331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4140200" y="3660299"/>
          <a:ext cx="863600" cy="2386965"/>
        </p:xfrm>
        <a:graphic>
          <a:graphicData uri="http://schemas.openxmlformats.org/drawingml/2006/table">
            <a:tbl>
              <a:tblPr/>
              <a:tblGrid>
                <a:gridCol w="863600"/>
              </a:tblGrid>
              <a:tr h="314325">
                <a:tc>
                  <a:txBody>
                    <a:bodyPr/>
                    <a:lstStyle/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785786" y="3357562"/>
          <a:ext cx="7143800" cy="316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857224" y="857232"/>
            <a:ext cx="71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qualidade da atenção do programa de pré-natal na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UBS.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2.2: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pelo menos um exame ginecológico por trimestre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gestação.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2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096212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Melhorar a qualidade da atenção do programa de pré-natal na  UBS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2.3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pelo menos um exame de mamas em 100% das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gestantes.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4140200" y="3660299"/>
          <a:ext cx="863600" cy="2386965"/>
        </p:xfrm>
        <a:graphic>
          <a:graphicData uri="http://schemas.openxmlformats.org/drawingml/2006/table">
            <a:tbl>
              <a:tblPr/>
              <a:tblGrid>
                <a:gridCol w="863600"/>
              </a:tblGrid>
              <a:tr h="314325">
                <a:tc>
                  <a:txBody>
                    <a:bodyPr/>
                    <a:lstStyle/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1071538" y="3214686"/>
          <a:ext cx="7072362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495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1071</Words>
  <PresentationFormat>Apresentação na tela (4:3)</PresentationFormat>
  <Paragraphs>127</Paragraphs>
  <Slides>39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 Melhoria da atenção ao pré-natal e puerpério na UBS/ESF Santa Rosa em Santana do Livramento/ RS  Giovani  Orientador: Ernande Valentim do Prado    Pelotas, 2016   </vt:lpstr>
      <vt:lpstr>Caracterização do seu município </vt:lpstr>
      <vt:lpstr>Caracterização de sua unidade de saúde</vt:lpstr>
      <vt:lpstr>Metodologia.</vt:lpstr>
      <vt:lpstr>Situação da ação programática na sua unidade de saúde antes da intervenção</vt:lpstr>
      <vt:lpstr>Slide 6</vt:lpstr>
      <vt:lpstr>Objetivo 2: Melhorar a qualidade da atenção do programa de pré-natal na  UBS.  Meta 2.1: Garantir a 100% das gestantes o ingresso no primeiro trimestre de gestação.</vt:lpstr>
      <vt:lpstr> </vt:lpstr>
      <vt:lpstr>Objetivo 2: Melhorar a qualidade da atenção do programa de pré-natal na  UBS   Meta 2.3: Realizar pelo menos um exame de mamas em 100% das gestantes.</vt:lpstr>
      <vt:lpstr>Objetivo 2: Melhorar a qualidade da atenção do programa de pré-natal na  UBS.  Meta 2.4: Garantir a 100% das gestantes a solicitação de exames laboratoriais de acordo com o protocolo.</vt:lpstr>
      <vt:lpstr>Objetivo 2: Melhorar a qualidade da atenção do programa de pré-natal na  UBS.  Meta 2.5: Garantir a 100% das gestantes a prescrição de sulfato ferroso e ácido fólico conforme protocolo.</vt:lpstr>
      <vt:lpstr>Objetivo 2: Melhorar a qualidade da atenção do programa de pré-natal na  UBS  Meta 2.6: Garantir a 100% das gestantes com vacina antitetânica em dia.</vt:lpstr>
      <vt:lpstr>Objetivo 2: Melhorar a qualidade da atenção do programa de pré-natal na  UBS.  Meta 2.7: Garantir a 100% das gestantes com vacina contra hepatite B em dia.</vt:lpstr>
      <vt:lpstr>Objetivo 2: Melhorar a qualidade da atenção do programa de pré-natal na  UBS.  Meta 2.8: Realizar avaliação da necessidade de atendimento odontológico em 100% das gestantes durante o pré-natal. </vt:lpstr>
      <vt:lpstr>Objetivo2: Melhorar a qualidade da atenção do programa de pré-natal na  UBS  Meta 2.9: Garantir a primeira consulta odontológica para 100% das gestantes cadastradas</vt:lpstr>
      <vt:lpstr>Objetivo 3: Melhorar a adesão ao pré-natal.  Meta 3.1: Realizar busca ativa de 100% das gestantes faltosas às consultas de pré-natal.</vt:lpstr>
      <vt:lpstr>Objetivo 4: Melhorar o registro do programa de pré-natal.  Meta 4.1: Manter o registro na ficha acompanhamento/ espelho de pré-natal em 100% das gestantes.</vt:lpstr>
      <vt:lpstr>Objetivo 5: Realizar avaliação de risco em 100% das gestantes  Meta: 5.1: Avaliar risco gestacional em 100% das gestantes.</vt:lpstr>
      <vt:lpstr>Objetivo 6: Promover a saúde no pré-natal.  Meta 6.1: Garantir a 100% das gestantes orientação nutricional durante a gestação.</vt:lpstr>
      <vt:lpstr>Objetivo 6: Promover a saúde no pré-natal.  Meta 6.2: Promover o aleitamento materno junto  a 100% das gestantes.</vt:lpstr>
      <vt:lpstr>Objetivo 6: Promover a saúde no pré-natal  Meta 6.3: Orientar 100% das gestantes sobre os cuidados com o recém nascido</vt:lpstr>
      <vt:lpstr>Objetivo 6: Promover a saúde no pré-natal.  Meta 6.4: Orientar 100% das gestantes sobre anticoncepção após o parto.</vt:lpstr>
      <vt:lpstr>Objetivo 6: Promover a saúde no pré-natal  Meta 6.5: Orientar 100% das gestantes sobre os riscos do tabagismo e do uso do álcool e de outras drogas na gestação.</vt:lpstr>
      <vt:lpstr>Objetivo 6: Promover a saúde no pré-natal.  Meta: 6.6: Orientar 100% das gestantes sobre higiene bucal.</vt:lpstr>
      <vt:lpstr>Puerpério: Objetivo 1- ampliar a cobertura da atenção à puerpéras  Meta 1: Garantir a 100% das puerpéras da área de abrangência da UBS consulta puerperal antes dos 42 dias após o parto.</vt:lpstr>
      <vt:lpstr>Objetivo 2: Melhorar a qualidade da atenção as puerpéras da UBS.  Meta 2.1: Examinar as mamas e, 100% das puerpéras cadastradas no programa.</vt:lpstr>
      <vt:lpstr>Objetivo 2: Melhorar a qualidade da atenção as puerpéras da UBS.  Meta 2.2: Examinar o abdome em 100% das puerpéras cadastradas no programa.</vt:lpstr>
      <vt:lpstr>Objetivo 2: Melhorar a qualidade da atenção as puerpéras da UBS.  Meta 2.3: Realizar exame ginecológico em 100% das puerpéras cadastradas no programa.</vt:lpstr>
      <vt:lpstr>Objetivo 2: Melhorar a qualidade da atenção as puerpéras da UBS.  Meta 2.4: Avaliar o estado psíquico em 100% das puerpéras cadastradas no programa.</vt:lpstr>
      <vt:lpstr>Objetivo 2: Melhorar a qualidade da atenção as puerpéras da UBS.  Meta: 2.5: Avaliar intercorrências em 100% das puerpéras cadastradas no programa.</vt:lpstr>
      <vt:lpstr>Objetivo 2: Melhorar a qualidade da atenção as puerpéras da UBS.  Meta 2.6: Prescrever a 100% das puerpéras um dos métodos de anticoncepção.</vt:lpstr>
      <vt:lpstr>Objetivo 3: Melhorar a adesão das mães ao puerpério.  Meta 3.1: Realizar a busca ativa em 100% das puerpéras que não realizaram a consulta de puerpério até 30 dias após o parto.</vt:lpstr>
      <vt:lpstr>Objetivo 4: Melhorar o registro das informações.  Meta 4.1: Manter o Registro da ficha de acompanhamento do programa 100% de puerpéras. </vt:lpstr>
      <vt:lpstr>Objetivo 5: Promover a saúde das puerpéras.  Meta 5.1: Orientar 100% das puerpéras cadastradas no programa sobre os cuidados com o recém nascido. </vt:lpstr>
      <vt:lpstr>Objetivo 5: Promover a saúde das puerpéras.  Meta 5.2: Orientar 100% das puerpéras cadastradas no programa sobre aleitamento materno exclusivo.</vt:lpstr>
      <vt:lpstr>Objetivo 5: Promover a saúde das puerpéras.  Meta 5.3: Orientar 100% das puerpéras cadastradas no programa sobre planejamento familiar.</vt:lpstr>
      <vt:lpstr>Discussão Importância da intervenção para</vt:lpstr>
      <vt:lpstr>Aprendizados mais relevantes</vt:lpstr>
      <vt:lpstr>Reflexão Critica sobre seu processo de aprendizagem e na implementação da intervenção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ao pré-natal e puerpério na UBS/ESF Santa Rosa em Santana do Livramento/ RS  Giovani  Orientador: Ernande Valentim do Prado    Pelotas, 2016</dc:title>
  <dc:creator>Sandra</dc:creator>
  <cp:lastModifiedBy>Usuario</cp:lastModifiedBy>
  <cp:revision>27</cp:revision>
  <dcterms:modified xsi:type="dcterms:W3CDTF">2016-03-21T23:17:48Z</dcterms:modified>
</cp:coreProperties>
</file>